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C1BA"/>
    <a:srgbClr val="DAFFF6"/>
    <a:srgbClr val="15323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08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5131E0-89A8-F848-99BD-4F0BAC52272C}" type="datetimeFigureOut">
              <a:rPr lang="en-US" smtClean="0"/>
              <a:pPr/>
              <a:t>5/22/2013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72EEB3-126D-3C4F-B84E-148BE980A1C0}" type="slidenum">
              <a:rPr lang="en-US" smtClean="0"/>
              <a:pPr/>
              <a:t>‹#›</a:t>
            </a:fld>
            <a:endParaRPr lang="en-US"/>
          </a:p>
        </p:txBody>
      </p:sp>
    </p:spTree>
    <p:extLst>
      <p:ext uri="{BB962C8B-B14F-4D97-AF65-F5344CB8AC3E}">
        <p14:creationId xmlns="" xmlns:p14="http://schemas.microsoft.com/office/powerpoint/2010/main" val="11055622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4D72EEB3-126D-3C4F-B84E-148BE980A1C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73810" y="2130425"/>
            <a:ext cx="7691521" cy="1470025"/>
          </a:xfrm>
        </p:spPr>
        <p:txBody>
          <a:bodyPr/>
          <a:lstStyle>
            <a:lvl1pPr>
              <a:defRPr>
                <a:solidFill>
                  <a:srgbClr val="153238"/>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97165" y="3362632"/>
            <a:ext cx="4256312" cy="2276168"/>
          </a:xfrm>
          <a:prstGeom prst="rect">
            <a:avLst/>
          </a:prstGeom>
        </p:spPr>
        <p:txBody>
          <a:bodyPr>
            <a:normAutofit/>
          </a:bodyPr>
          <a:lstStyle>
            <a:lvl1pPr marL="0" indent="0" algn="l">
              <a:buNone/>
              <a:defRPr sz="2000">
                <a:solidFill>
                  <a:srgbClr val="15323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descr="20120902 little square.jpg"/>
          <p:cNvPicPr>
            <a:picLocks noChangeAspect="1"/>
          </p:cNvPicPr>
          <p:nvPr userDrawn="1"/>
        </p:nvPicPr>
        <p:blipFill>
          <a:blip r:embed="rId2" cstate="print">
            <a:extLst>
              <a:ext uri="{28A0092B-C50C-407E-A947-70E740481C1C}">
                <a14:useLocalDpi xmlns="" xmlns:a14="http://schemas.microsoft.com/office/drawing/2010/main"/>
              </a:ext>
            </a:extLst>
          </a:blip>
          <a:stretch>
            <a:fillRect/>
          </a:stretch>
        </p:blipFill>
        <p:spPr>
          <a:xfrm>
            <a:off x="0" y="2688641"/>
            <a:ext cx="728710" cy="728710"/>
          </a:xfrm>
          <a:prstGeom prst="rect">
            <a:avLst/>
          </a:prstGeom>
        </p:spPr>
      </p:pic>
    </p:spTree>
    <p:extLst>
      <p:ext uri="{BB962C8B-B14F-4D97-AF65-F5344CB8AC3E}">
        <p14:creationId xmlns="" xmlns:p14="http://schemas.microsoft.com/office/powerpoint/2010/main" val="3839380075"/>
      </p:ext>
    </p:extLst>
  </p:cSld>
  <p:clrMapOvr>
    <a:masterClrMapping/>
  </p:clrMapOvr>
  <mc:AlternateContent xmlns:mc="http://schemas.openxmlformats.org/markup-compatibility/2006">
    <mc:Choice xmlns="" xmlns:p14="http://schemas.microsoft.com/office/powerpoint/2010/main" Requires="p14">
      <p:transition spd="slow" p14:dur="1500" advClick="0" advTm="2000">
        <p:fade/>
      </p:transition>
    </mc:Choice>
    <mc:Fallback>
      <p:transition spd="slow" advClick="0"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7959" y="813238"/>
            <a:ext cx="4055241" cy="937172"/>
          </a:xfrm>
        </p:spPr>
        <p:txBody>
          <a:bodyPr>
            <a:noAutofit/>
          </a:bodyPr>
          <a:lstStyle>
            <a:lvl1pPr>
              <a:defRPr sz="3200"/>
            </a:lvl1pPr>
          </a:lstStyle>
          <a:p>
            <a:r>
              <a:rPr lang="en-US" dirty="0" smtClean="0"/>
              <a:t>Master title style</a:t>
            </a:r>
            <a:endParaRPr lang="en-US" dirty="0"/>
          </a:p>
        </p:txBody>
      </p:sp>
      <p:sp>
        <p:nvSpPr>
          <p:cNvPr id="9" name="Rectangle 8"/>
          <p:cNvSpPr/>
          <p:nvPr userDrawn="1"/>
        </p:nvSpPr>
        <p:spPr>
          <a:xfrm>
            <a:off x="8661772" y="5734151"/>
            <a:ext cx="425918" cy="338554"/>
          </a:xfrm>
          <a:prstGeom prst="rect">
            <a:avLst/>
          </a:prstGeom>
        </p:spPr>
        <p:txBody>
          <a:bodyPr wrap="none">
            <a:spAutoFit/>
          </a:bodyPr>
          <a:lstStyle/>
          <a:p>
            <a:fld id="{FC6BC84A-B0C2-BE4B-84D9-C0536B71BD95}" type="slidenum">
              <a:rPr lang="en-US" sz="1600" b="1" smtClean="0">
                <a:solidFill>
                  <a:srgbClr val="153238"/>
                </a:solidFill>
              </a:rPr>
              <a:pPr/>
              <a:t>‹#›</a:t>
            </a:fld>
            <a:endParaRPr lang="en-US" sz="1600" b="1" dirty="0">
              <a:solidFill>
                <a:srgbClr val="153238"/>
              </a:solidFill>
            </a:endParaRPr>
          </a:p>
        </p:txBody>
      </p:sp>
      <p:sp>
        <p:nvSpPr>
          <p:cNvPr id="6" name="Content Placeholder 2"/>
          <p:cNvSpPr>
            <a:spLocks noGrp="1"/>
          </p:cNvSpPr>
          <p:nvPr>
            <p:ph idx="1" hasCustomPrompt="1"/>
          </p:nvPr>
        </p:nvSpPr>
        <p:spPr>
          <a:xfrm>
            <a:off x="457200" y="1750410"/>
            <a:ext cx="8229600" cy="4375753"/>
          </a:xfrm>
          <a:prstGeom prst="rect">
            <a:avLst/>
          </a:prstGeom>
        </p:spPr>
        <p:txBody>
          <a:bodyPr>
            <a:normAutofit/>
          </a:bodyPr>
          <a:lstStyle>
            <a:lvl1pPr>
              <a:defRPr sz="1600">
                <a:solidFill>
                  <a:schemeClr val="accent5">
                    <a:lumMod val="50000"/>
                  </a:schemeClr>
                </a:solidFill>
              </a:defRPr>
            </a:lvl1pPr>
            <a:lvl2pPr>
              <a:defRPr sz="1600">
                <a:solidFill>
                  <a:schemeClr val="accent5">
                    <a:lumMod val="50000"/>
                  </a:schemeClr>
                </a:solidFill>
              </a:defRPr>
            </a:lvl2pPr>
            <a:lvl3pPr>
              <a:defRPr sz="1600">
                <a:solidFill>
                  <a:schemeClr val="accent5">
                    <a:lumMod val="50000"/>
                  </a:schemeClr>
                </a:solidFill>
              </a:defRPr>
            </a:lvl3pPr>
            <a:lvl4pPr>
              <a:defRPr sz="1600">
                <a:solidFill>
                  <a:schemeClr val="accent5">
                    <a:lumMod val="50000"/>
                  </a:schemeClr>
                </a:solidFill>
              </a:defRPr>
            </a:lvl4pPr>
            <a:lvl5pPr>
              <a:defRPr sz="1600">
                <a:solidFill>
                  <a:schemeClr val="accent5">
                    <a:lumMod val="50000"/>
                  </a:schemeClr>
                </a:solidFill>
              </a:defRPr>
            </a:lvl5pPr>
          </a:lstStyle>
          <a:p>
            <a:pPr lvl="0"/>
            <a:r>
              <a:rPr lang="en-US" dirty="0" smtClean="0"/>
              <a:t>Click to edit Headline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 xmlns:p14="http://schemas.microsoft.com/office/powerpoint/2010/main" val="4287798279"/>
      </p:ext>
    </p:extLst>
  </p:cSld>
  <p:clrMapOvr>
    <a:masterClrMapping/>
  </p:clrMapOvr>
  <mc:AlternateContent xmlns:mc="http://schemas.openxmlformats.org/markup-compatibility/2006">
    <mc:Choice xmlns="" xmlns:p14="http://schemas.microsoft.com/office/powerpoint/2010/main" Requires="p14">
      <p:transition spd="slow" p14:dur="1500" advClick="0" advTm="2000">
        <p:fade/>
      </p:transition>
    </mc:Choice>
    <mc:Fallback>
      <p:transition spd="slow" advClick="0" advTm="200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alphaModFix amt="64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25242" y="735724"/>
            <a:ext cx="3643586" cy="681913"/>
          </a:xfrm>
          <a:prstGeom prst="rect">
            <a:avLst/>
          </a:prstGeom>
        </p:spPr>
        <p:txBody>
          <a:bodyPr vert="horz" lIns="91440" tIns="45720" rIns="91440" bIns="45720" rtlCol="0" anchor="ctr">
            <a:normAutofit/>
          </a:bodyPr>
          <a:lstStyle/>
          <a:p>
            <a:r>
              <a:rPr lang="en-US" dirty="0" err="1" smtClean="0"/>
              <a:t>Clic</a:t>
            </a:r>
            <a:endParaRPr lang="en-US" dirty="0"/>
          </a:p>
        </p:txBody>
      </p:sp>
      <p:pic>
        <p:nvPicPr>
          <p:cNvPr id="9" name="Picture 8" descr="logos.png"/>
          <p:cNvPicPr>
            <a:picLocks noChangeAspect="1"/>
          </p:cNvPicPr>
          <p:nvPr/>
        </p:nvPicPr>
        <p:blipFill>
          <a:blip r:embed="rId5" cstate="print">
            <a:extLst>
              <a:ext uri="{28A0092B-C50C-407E-A947-70E740481C1C}">
                <a14:useLocalDpi xmlns="" xmlns:a14="http://schemas.microsoft.com/office/drawing/2010/main"/>
              </a:ext>
            </a:extLst>
          </a:blip>
          <a:stretch>
            <a:fillRect/>
          </a:stretch>
        </p:blipFill>
        <p:spPr>
          <a:xfrm>
            <a:off x="376621" y="6345243"/>
            <a:ext cx="8592207" cy="416913"/>
          </a:xfrm>
          <a:prstGeom prst="rect">
            <a:avLst/>
          </a:prstGeom>
        </p:spPr>
      </p:pic>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97AD29-258D-1E4D-A623-585EABBDE01C}" type="datetimeFigureOut">
              <a:rPr lang="en-US" smtClean="0"/>
              <a:pPr/>
              <a:t>5/22/2013</a:t>
            </a:fld>
            <a:endParaRPr lang="en-US"/>
          </a:p>
        </p:txBody>
      </p:sp>
      <p:sp>
        <p:nvSpPr>
          <p:cNvPr id="6" name="Footer Placeholder 5"/>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A7479-0D02-234E-9303-FDF6A288FEDD}" type="slidenum">
              <a:rPr lang="en-US" smtClean="0"/>
              <a:pPr/>
              <a:t>‹#›</a:t>
            </a:fld>
            <a:endParaRPr lang="en-US"/>
          </a:p>
        </p:txBody>
      </p:sp>
      <p:sp>
        <p:nvSpPr>
          <p:cNvPr id="11"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3" name="Picture 2" descr="20130404 header.jpg"/>
          <p:cNvPicPr>
            <a:picLocks noChangeAspect="1"/>
          </p:cNvPicPr>
          <p:nvPr userDrawn="1"/>
        </p:nvPicPr>
        <p:blipFill>
          <a:blip r:embed="rId6" cstate="print">
            <a:extLst>
              <a:ext uri="{28A0092B-C50C-407E-A947-70E740481C1C}">
                <a14:useLocalDpi xmlns="" xmlns:a14="http://schemas.microsoft.com/office/drawing/2010/main"/>
              </a:ext>
            </a:extLst>
          </a:blip>
          <a:stretch>
            <a:fillRect/>
          </a:stretch>
        </p:blipFill>
        <p:spPr>
          <a:xfrm>
            <a:off x="0" y="0"/>
            <a:ext cx="9144000" cy="1554480"/>
          </a:xfrm>
          <a:prstGeom prst="rect">
            <a:avLst/>
          </a:prstGeom>
        </p:spPr>
      </p:pic>
    </p:spTree>
    <p:extLst>
      <p:ext uri="{BB962C8B-B14F-4D97-AF65-F5344CB8AC3E}">
        <p14:creationId xmlns="" xmlns:p14="http://schemas.microsoft.com/office/powerpoint/2010/main" val="2516567597"/>
      </p:ext>
    </p:extLst>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mc:Choice xmlns="" xmlns:p14="http://schemas.microsoft.com/office/powerpoint/2010/main" Requires="p14">
      <p:transition spd="slow" p14:dur="1500" advClick="0" advTm="2000">
        <p:fade/>
      </p:transition>
    </mc:Choice>
    <mc:Fallback>
      <p:transition spd="slow" advClick="0" advTm="2000">
        <p:fade/>
      </p:transition>
    </mc:Fallback>
  </mc:AlternateContent>
  <p:txStyles>
    <p:titleStyle>
      <a:lvl1pPr algn="l" defTabSz="457200" rtl="0" eaLnBrk="1" latinLnBrk="0" hangingPunct="1">
        <a:spcBef>
          <a:spcPct val="0"/>
        </a:spcBef>
        <a:buNone/>
        <a:defRPr sz="4400" kern="1200">
          <a:solidFill>
            <a:schemeClr val="accent5">
              <a:lumMod val="40000"/>
              <a:lumOff val="60000"/>
            </a:schemeClr>
          </a:solidFill>
          <a:latin typeface="+mj-lt"/>
          <a:ea typeface="+mj-ea"/>
          <a:cs typeface="+mj-cs"/>
        </a:defRPr>
      </a:lvl1pPr>
    </p:titleStyle>
    <p:bodyStyle>
      <a:lvl1pPr marL="0" indent="0" algn="l" defTabSz="457200" rtl="0" eaLnBrk="1" latinLnBrk="0" hangingPunct="1">
        <a:spcBef>
          <a:spcPct val="20000"/>
        </a:spcBef>
        <a:buFont typeface="Arial"/>
        <a:buNone/>
        <a:defRPr sz="1600" b="0" i="0" kern="1200">
          <a:solidFill>
            <a:schemeClr val="accent5">
              <a:lumMod val="50000"/>
            </a:schemeClr>
          </a:solidFill>
          <a:latin typeface="Candara"/>
          <a:ea typeface="+mn-ea"/>
          <a:cs typeface="+mn-cs"/>
        </a:defRPr>
      </a:lvl1pPr>
      <a:lvl2pPr marL="742950" indent="-285750" algn="l" defTabSz="457200" rtl="0" eaLnBrk="1" latinLnBrk="0" hangingPunct="1">
        <a:spcBef>
          <a:spcPct val="20000"/>
        </a:spcBef>
        <a:buFont typeface="Arial"/>
        <a:buChar char="–"/>
        <a:defRPr sz="1600" b="0" i="0" kern="1200">
          <a:solidFill>
            <a:schemeClr val="accent5">
              <a:lumMod val="50000"/>
            </a:schemeClr>
          </a:solidFill>
          <a:latin typeface="Candara"/>
          <a:ea typeface="+mn-ea"/>
          <a:cs typeface="+mn-cs"/>
        </a:defRPr>
      </a:lvl2pPr>
      <a:lvl3pPr marL="1143000" indent="-228600" algn="l" defTabSz="457200" rtl="0" eaLnBrk="1" latinLnBrk="0" hangingPunct="1">
        <a:spcBef>
          <a:spcPct val="20000"/>
        </a:spcBef>
        <a:buFont typeface="Arial"/>
        <a:buChar char="•"/>
        <a:defRPr sz="1600" b="0" i="0" kern="1200">
          <a:solidFill>
            <a:schemeClr val="accent5">
              <a:lumMod val="50000"/>
            </a:schemeClr>
          </a:solidFill>
          <a:latin typeface="Candara"/>
          <a:ea typeface="+mn-ea"/>
          <a:cs typeface="+mn-cs"/>
        </a:defRPr>
      </a:lvl3pPr>
      <a:lvl4pPr marL="1371600" indent="0" algn="l" defTabSz="457200" rtl="0" eaLnBrk="1" latinLnBrk="0" hangingPunct="1">
        <a:spcBef>
          <a:spcPct val="20000"/>
        </a:spcBef>
        <a:buFont typeface="Arial"/>
        <a:buNone/>
        <a:defRPr sz="1600" b="0" i="0" kern="1200">
          <a:solidFill>
            <a:schemeClr val="accent5">
              <a:lumMod val="50000"/>
            </a:schemeClr>
          </a:solidFill>
          <a:latin typeface="Candara"/>
          <a:ea typeface="+mn-ea"/>
          <a:cs typeface="+mn-cs"/>
        </a:defRPr>
      </a:lvl4pPr>
      <a:lvl5pPr marL="2057400" indent="-228600" algn="l" defTabSz="457200" rtl="0" eaLnBrk="1" latinLnBrk="0" hangingPunct="1">
        <a:spcBef>
          <a:spcPct val="20000"/>
        </a:spcBef>
        <a:buFont typeface="Arial"/>
        <a:buChar char="»"/>
        <a:defRPr sz="1600" b="0" i="0" kern="1200">
          <a:solidFill>
            <a:schemeClr val="accent5">
              <a:lumMod val="50000"/>
            </a:schemeClr>
          </a:solidFill>
          <a:latin typeface="Candar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614795"/>
            <a:ext cx="6731391" cy="812453"/>
          </a:xfrm>
        </p:spPr>
        <p:txBody>
          <a:bodyPr>
            <a:noAutofit/>
          </a:bodyPr>
          <a:lstStyle/>
          <a:p>
            <a:pPr algn="ctr"/>
            <a:r>
              <a:rPr lang="en-US" sz="6000" b="1" dirty="0" smtClean="0">
                <a:solidFill>
                  <a:schemeClr val="accent5">
                    <a:lumMod val="50000"/>
                  </a:schemeClr>
                </a:solidFill>
              </a:rPr>
              <a:t>UNIT 7b:</a:t>
            </a:r>
            <a:endParaRPr lang="en-US" sz="6000" b="1" dirty="0">
              <a:solidFill>
                <a:schemeClr val="accent5">
                  <a:lumMod val="50000"/>
                </a:schemeClr>
              </a:solidFill>
            </a:endParaRPr>
          </a:p>
        </p:txBody>
      </p:sp>
      <p:sp>
        <p:nvSpPr>
          <p:cNvPr id="3" name="Subtitle 2"/>
          <p:cNvSpPr>
            <a:spLocks noGrp="1"/>
          </p:cNvSpPr>
          <p:nvPr>
            <p:ph type="subTitle" idx="1"/>
          </p:nvPr>
        </p:nvSpPr>
        <p:spPr>
          <a:xfrm>
            <a:off x="2180492" y="3854548"/>
            <a:ext cx="5022166" cy="1436128"/>
          </a:xfrm>
        </p:spPr>
        <p:txBody>
          <a:bodyPr>
            <a:normAutofit/>
          </a:bodyPr>
          <a:lstStyle/>
          <a:p>
            <a:pPr algn="ctr"/>
            <a:r>
              <a:rPr lang="en-US" sz="4000" b="1" dirty="0" smtClean="0"/>
              <a:t>Solomon Island Fisheries Governance</a:t>
            </a:r>
            <a:endParaRPr lang="en-US" sz="4000" b="1" dirty="0"/>
          </a:p>
        </p:txBody>
      </p:sp>
    </p:spTree>
    <p:extLst>
      <p:ext uri="{BB962C8B-B14F-4D97-AF65-F5344CB8AC3E}">
        <p14:creationId xmlns="" xmlns:p14="http://schemas.microsoft.com/office/powerpoint/2010/main" val="3908118583"/>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Formal governance</a:t>
            </a:r>
            <a:endParaRPr lang="en-AU" dirty="0"/>
          </a:p>
        </p:txBody>
      </p:sp>
      <p:sp>
        <p:nvSpPr>
          <p:cNvPr id="3" name="Content Placeholder 2"/>
          <p:cNvSpPr>
            <a:spLocks noGrp="1"/>
          </p:cNvSpPr>
          <p:nvPr>
            <p:ph idx="1"/>
          </p:nvPr>
        </p:nvSpPr>
        <p:spPr>
          <a:xfrm>
            <a:off x="457199" y="1750410"/>
            <a:ext cx="8461717" cy="4375753"/>
          </a:xfrm>
        </p:spPr>
        <p:txBody>
          <a:bodyPr>
            <a:normAutofit/>
          </a:bodyPr>
          <a:lstStyle/>
          <a:p>
            <a:r>
              <a:rPr lang="en-AU" sz="2400" b="1" u="sng" dirty="0" smtClean="0"/>
              <a:t>Policy</a:t>
            </a:r>
          </a:p>
          <a:p>
            <a:pPr>
              <a:buFont typeface="Arial" pitchFamily="34" charset="0"/>
              <a:buChar char="•"/>
            </a:pPr>
            <a:r>
              <a:rPr lang="en-AU" sz="2400" dirty="0" smtClean="0"/>
              <a:t> </a:t>
            </a:r>
            <a:r>
              <a:rPr lang="de-DE" sz="2400" dirty="0" smtClean="0"/>
              <a:t>The Solomon Islands government is a party to several regional and international environmental agreements.</a:t>
            </a:r>
          </a:p>
          <a:p>
            <a:pPr>
              <a:buFont typeface="Arial" pitchFamily="34" charset="0"/>
              <a:buChar char="•"/>
            </a:pPr>
            <a:r>
              <a:rPr lang="de-DE" sz="2400" dirty="0" smtClean="0"/>
              <a:t> Other government policies relating to fisheries are embodied in overarching governement strategies and action plans.</a:t>
            </a:r>
          </a:p>
          <a:p>
            <a:pPr>
              <a:buFont typeface="Arial" pitchFamily="34" charset="0"/>
              <a:buChar char="•"/>
            </a:pPr>
            <a:r>
              <a:rPr lang="de-DE" sz="2400" dirty="0" smtClean="0"/>
              <a:t> Such high level policies guide national, regional and local actions in protecting and supporting sustainable fisheries.</a:t>
            </a:r>
          </a:p>
          <a:p>
            <a:pPr lvl="1">
              <a:buFont typeface="Arial" pitchFamily="34" charset="0"/>
              <a:buChar char="•"/>
            </a:pPr>
            <a:r>
              <a:rPr lang="de-DE" sz="2400" dirty="0" smtClean="0"/>
              <a:t>Eg., the National Strategy for the Management of Inshore Fisheries and Marine Resources (Ministry of Fisheries and Marine Resources 2010)</a:t>
            </a:r>
            <a:endParaRPr lang="en-AU" sz="2400" dirty="0"/>
          </a:p>
        </p:txBody>
      </p:sp>
    </p:spTree>
    <p:extLst>
      <p:ext uri="{BB962C8B-B14F-4D97-AF65-F5344CB8AC3E}">
        <p14:creationId xmlns:p14="http://schemas.microsoft.com/office/powerpoint/2010/main" xmlns="" val="2347056424"/>
      </p:ext>
    </p:extLst>
  </p:cSld>
  <p:clrMapOvr>
    <a:masterClrMapping/>
  </p:clrMapOvr>
  <p:transition spd="slow" advClick="0" advTm="2000">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Formal governance</a:t>
            </a:r>
            <a:endParaRPr lang="en-AU" dirty="0"/>
          </a:p>
        </p:txBody>
      </p:sp>
      <p:sp>
        <p:nvSpPr>
          <p:cNvPr id="3" name="Content Placeholder 2"/>
          <p:cNvSpPr>
            <a:spLocks noGrp="1"/>
          </p:cNvSpPr>
          <p:nvPr>
            <p:ph idx="1"/>
          </p:nvPr>
        </p:nvSpPr>
        <p:spPr>
          <a:xfrm>
            <a:off x="457199" y="1750410"/>
            <a:ext cx="8461717" cy="4375753"/>
          </a:xfrm>
        </p:spPr>
        <p:txBody>
          <a:bodyPr>
            <a:normAutofit lnSpcReduction="10000"/>
          </a:bodyPr>
          <a:lstStyle/>
          <a:p>
            <a:r>
              <a:rPr lang="en-AU" sz="2400" b="1" u="sng" dirty="0" smtClean="0"/>
              <a:t>Legislation</a:t>
            </a:r>
          </a:p>
          <a:p>
            <a:pPr>
              <a:buFont typeface="Arial" pitchFamily="34" charset="0"/>
              <a:buChar char="•"/>
            </a:pPr>
            <a:r>
              <a:rPr lang="en-AU" sz="2400" dirty="0" smtClean="0"/>
              <a:t> </a:t>
            </a:r>
            <a:r>
              <a:rPr lang="de-DE" sz="2400" dirty="0" smtClean="0"/>
              <a:t>Legislation are results of acts of the National Parliament which directly provide for marine environmental protection, sustainable utilisation and management of marine natural resources.</a:t>
            </a:r>
          </a:p>
          <a:p>
            <a:r>
              <a:rPr lang="de-DE" sz="2400" dirty="0" smtClean="0"/>
              <a:t>Key fisheries legialstion in SI are:</a:t>
            </a:r>
          </a:p>
          <a:p>
            <a:pPr>
              <a:buFont typeface="Arial" pitchFamily="34" charset="0"/>
              <a:buChar char="•"/>
            </a:pPr>
            <a:r>
              <a:rPr lang="de-DE" sz="2400" i="1" dirty="0" smtClean="0"/>
              <a:t> The Fisheries Act 1998 </a:t>
            </a:r>
            <a:r>
              <a:rPr lang="de-DE" sz="2400" dirty="0" smtClean="0"/>
              <a:t>(currently in review)</a:t>
            </a:r>
          </a:p>
          <a:p>
            <a:pPr>
              <a:buFont typeface="Arial" pitchFamily="34" charset="0"/>
              <a:buChar char="•"/>
            </a:pPr>
            <a:r>
              <a:rPr lang="de-DE" sz="2400" i="1" dirty="0" smtClean="0"/>
              <a:t> The Wildlife Protection and Management Act 1998</a:t>
            </a:r>
            <a:endParaRPr lang="de-DE" sz="2400" dirty="0" smtClean="0"/>
          </a:p>
          <a:p>
            <a:pPr>
              <a:buFont typeface="Arial" pitchFamily="34" charset="0"/>
              <a:buChar char="•"/>
            </a:pPr>
            <a:r>
              <a:rPr lang="de-DE" sz="2400" i="1" dirty="0" smtClean="0"/>
              <a:t> The Shipping Act 1998</a:t>
            </a:r>
            <a:r>
              <a:rPr lang="de-DE" sz="2400" dirty="0" smtClean="0"/>
              <a:t> </a:t>
            </a:r>
          </a:p>
          <a:p>
            <a:pPr>
              <a:buFont typeface="Arial" pitchFamily="34" charset="0"/>
              <a:buChar char="•"/>
            </a:pPr>
            <a:r>
              <a:rPr lang="de-DE" sz="2400" i="1" dirty="0" smtClean="0"/>
              <a:t> The Environment Act 1998 </a:t>
            </a:r>
            <a:endParaRPr lang="de-DE" sz="2400" dirty="0" smtClean="0"/>
          </a:p>
          <a:p>
            <a:pPr>
              <a:buFont typeface="Arial" pitchFamily="34" charset="0"/>
              <a:buChar char="•"/>
            </a:pPr>
            <a:r>
              <a:rPr lang="de-DE" sz="2400" i="1" dirty="0" smtClean="0"/>
              <a:t> The Protected Areas Act 2010</a:t>
            </a:r>
            <a:endParaRPr lang="en-AU" sz="2400" dirty="0"/>
          </a:p>
        </p:txBody>
      </p:sp>
    </p:spTree>
    <p:extLst>
      <p:ext uri="{BB962C8B-B14F-4D97-AF65-F5344CB8AC3E}">
        <p14:creationId xmlns:p14="http://schemas.microsoft.com/office/powerpoint/2010/main" xmlns="" val="2347056424"/>
      </p:ext>
    </p:extLst>
  </p:cSld>
  <p:clrMapOvr>
    <a:masterClrMapping/>
  </p:clrMapOvr>
  <p:transition spd="slow" advClick="0" advTm="2000">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Formal governance</a:t>
            </a:r>
            <a:endParaRPr lang="en-AU" dirty="0"/>
          </a:p>
        </p:txBody>
      </p:sp>
      <p:sp>
        <p:nvSpPr>
          <p:cNvPr id="3" name="Content Placeholder 2"/>
          <p:cNvSpPr>
            <a:spLocks noGrp="1"/>
          </p:cNvSpPr>
          <p:nvPr>
            <p:ph idx="1"/>
          </p:nvPr>
        </p:nvSpPr>
        <p:spPr>
          <a:xfrm>
            <a:off x="267287" y="1575582"/>
            <a:ext cx="8637562" cy="4550581"/>
          </a:xfrm>
        </p:spPr>
        <p:txBody>
          <a:bodyPr>
            <a:normAutofit lnSpcReduction="10000"/>
          </a:bodyPr>
          <a:lstStyle/>
          <a:p>
            <a:r>
              <a:rPr lang="en-AU" sz="2400" u="sng" dirty="0" smtClean="0"/>
              <a:t>Characteristics of formal governance:</a:t>
            </a:r>
          </a:p>
          <a:p>
            <a:pPr lvl="0">
              <a:buFont typeface="Arial" pitchFamily="34" charset="0"/>
              <a:buChar char="•"/>
            </a:pPr>
            <a:r>
              <a:rPr lang="en-AU" sz="2400" dirty="0" smtClean="0"/>
              <a:t> Formal written laws to support the establishment of institutions.</a:t>
            </a:r>
          </a:p>
          <a:p>
            <a:pPr lvl="0">
              <a:buFont typeface="Arial" pitchFamily="34" charset="0"/>
              <a:buChar char="•"/>
            </a:pPr>
            <a:r>
              <a:rPr lang="en-AU" sz="2400" dirty="0" smtClean="0"/>
              <a:t> Governance institutions operate across large areas and for large populations, </a:t>
            </a:r>
            <a:r>
              <a:rPr lang="en-AU" sz="2400" dirty="0" smtClean="0"/>
              <a:t>e.g</a:t>
            </a:r>
            <a:r>
              <a:rPr lang="en-AU" sz="2400" dirty="0" smtClean="0"/>
              <a:t>. the whole country or the whole province.</a:t>
            </a:r>
          </a:p>
          <a:p>
            <a:pPr lvl="0">
              <a:buFont typeface="Arial" pitchFamily="34" charset="0"/>
              <a:buChar char="•"/>
            </a:pPr>
            <a:r>
              <a:rPr lang="en-AU" sz="2400" dirty="0" smtClean="0"/>
              <a:t> Institutions, mechanisms and processes can be changed by changing policies, amendments to laws or making new laws. </a:t>
            </a:r>
          </a:p>
          <a:p>
            <a:pPr lvl="0">
              <a:buFont typeface="Arial" pitchFamily="34" charset="0"/>
              <a:buChar char="•"/>
            </a:pPr>
            <a:r>
              <a:rPr lang="en-AU" sz="2400" dirty="0" smtClean="0"/>
              <a:t> Policies, laws and rules are written.</a:t>
            </a:r>
          </a:p>
          <a:p>
            <a:pPr lvl="0">
              <a:buFont typeface="Arial" pitchFamily="34" charset="0"/>
              <a:buChar char="•"/>
            </a:pPr>
            <a:r>
              <a:rPr lang="en-AU" sz="2400" dirty="0" smtClean="0"/>
              <a:t> Implementation is supported by Government budget.</a:t>
            </a:r>
          </a:p>
          <a:p>
            <a:pPr lvl="0">
              <a:buFont typeface="Arial" pitchFamily="34" charset="0"/>
              <a:buChar char="•"/>
            </a:pPr>
            <a:r>
              <a:rPr lang="en-AU" sz="2400" dirty="0" smtClean="0"/>
              <a:t> Policies and law can be changed through a democratic process.</a:t>
            </a:r>
          </a:p>
          <a:p>
            <a:pPr>
              <a:buFont typeface="Arial" pitchFamily="34" charset="0"/>
              <a:buChar char="•"/>
            </a:pPr>
            <a:r>
              <a:rPr lang="de-DE" sz="2400" dirty="0" smtClean="0"/>
              <a:t> Elected leaders can make decisions on policies and law</a:t>
            </a:r>
            <a:endParaRPr lang="en-AU" sz="2400" dirty="0"/>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Activity</a:t>
            </a:r>
            <a:endParaRPr lang="en-AU" dirty="0"/>
          </a:p>
        </p:txBody>
      </p:sp>
      <p:sp>
        <p:nvSpPr>
          <p:cNvPr id="3" name="Content Placeholder 2"/>
          <p:cNvSpPr>
            <a:spLocks noGrp="1"/>
          </p:cNvSpPr>
          <p:nvPr>
            <p:ph idx="1"/>
          </p:nvPr>
        </p:nvSpPr>
        <p:spPr/>
        <p:txBody>
          <a:bodyPr>
            <a:normAutofit/>
          </a:bodyPr>
          <a:lstStyle/>
          <a:p>
            <a:endParaRPr lang="en-AU" sz="2400" dirty="0" smtClean="0"/>
          </a:p>
          <a:p>
            <a:r>
              <a:rPr lang="en-AU" sz="2400" dirty="0" smtClean="0"/>
              <a:t>Activity 7b.2.  Ask the class to list the types of governance and specify the difference between the types of governance. </a:t>
            </a:r>
          </a:p>
          <a:p>
            <a:endParaRPr lang="en-AU" sz="2400" dirty="0" smtClean="0"/>
          </a:p>
          <a:p>
            <a:r>
              <a:rPr lang="en-AU" sz="2400" dirty="0" smtClean="0"/>
              <a:t>Activity 7b.3: Ask the class to list the roles of the main government institutions in formal governance of coastal fisheries.</a:t>
            </a:r>
          </a:p>
          <a:p>
            <a:endParaRPr lang="en-AU" sz="2400" dirty="0" smtClean="0"/>
          </a:p>
          <a:p>
            <a:r>
              <a:rPr lang="de-DE" sz="2400" dirty="0" smtClean="0"/>
              <a:t>Activity 7b.4: Ask the class to give examples of informal governance from the area they come from.</a:t>
            </a:r>
            <a:endParaRPr lang="en-AU" sz="2400" i="1" dirty="0" smtClean="0"/>
          </a:p>
          <a:p>
            <a:endParaRPr lang="en-AU" sz="2400" dirty="0" smtClean="0"/>
          </a:p>
          <a:p>
            <a:endParaRPr lang="en-AU" sz="2400" dirty="0"/>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Local </a:t>
            </a:r>
            <a:r>
              <a:rPr lang="en-AU" dirty="0" smtClean="0"/>
              <a:t>scale </a:t>
            </a:r>
            <a:r>
              <a:rPr lang="en-AU" dirty="0" smtClean="0"/>
              <a:t>c</a:t>
            </a:r>
            <a:r>
              <a:rPr lang="en-AU" dirty="0" smtClean="0"/>
              <a:t>ompliance</a:t>
            </a:r>
            <a:endParaRPr lang="en-AU" dirty="0"/>
          </a:p>
        </p:txBody>
      </p:sp>
      <p:sp>
        <p:nvSpPr>
          <p:cNvPr id="3" name="Content Placeholder 2"/>
          <p:cNvSpPr>
            <a:spLocks noGrp="1"/>
          </p:cNvSpPr>
          <p:nvPr>
            <p:ph idx="1"/>
          </p:nvPr>
        </p:nvSpPr>
        <p:spPr/>
        <p:txBody>
          <a:bodyPr>
            <a:normAutofit/>
          </a:bodyPr>
          <a:lstStyle/>
          <a:p>
            <a:r>
              <a:rPr lang="en-AU" sz="2400" dirty="0" smtClean="0"/>
              <a:t>Despite laws local compliance is still an issue:</a:t>
            </a:r>
          </a:p>
          <a:p>
            <a:pPr>
              <a:buFont typeface="Arial" pitchFamily="34" charset="0"/>
              <a:buChar char="•"/>
            </a:pPr>
            <a:r>
              <a:rPr lang="en-AU" sz="2400" dirty="0" smtClean="0"/>
              <a:t> </a:t>
            </a:r>
            <a:r>
              <a:rPr lang="de-DE" sz="2400" dirty="0" smtClean="0"/>
              <a:t>Dynamite fishing commonly practiced in Nggela, Malaita and Guadalcanal</a:t>
            </a:r>
          </a:p>
          <a:p>
            <a:pPr>
              <a:buFont typeface="Arial" pitchFamily="34" charset="0"/>
              <a:buChar char="•"/>
            </a:pPr>
            <a:r>
              <a:rPr lang="de-DE" sz="2400" dirty="0" smtClean="0"/>
              <a:t> Hunting and consumption of turtle is still common in many parts of the country</a:t>
            </a:r>
          </a:p>
          <a:p>
            <a:pPr>
              <a:buFont typeface="Arial" pitchFamily="34" charset="0"/>
              <a:buChar char="•"/>
            </a:pPr>
            <a:r>
              <a:rPr lang="de-DE" sz="2400" dirty="0" smtClean="0"/>
              <a:t> Sea cucumber harvest closure is still flouted</a:t>
            </a:r>
          </a:p>
          <a:p>
            <a:endParaRPr lang="de-DE" sz="2400" dirty="0" smtClean="0"/>
          </a:p>
          <a:p>
            <a:r>
              <a:rPr lang="de-DE" sz="2400" dirty="0" smtClean="0"/>
              <a:t>Even the Arnavon Marine Conservation Area which has fulltime rangers and is the best managed conservation area in the Solomon Islands still has compliance issues</a:t>
            </a:r>
          </a:p>
        </p:txBody>
      </p:sp>
    </p:spTree>
    <p:extLst>
      <p:ext uri="{BB962C8B-B14F-4D97-AF65-F5344CB8AC3E}">
        <p14:creationId xmlns:p14="http://schemas.microsoft.com/office/powerpoint/2010/main" xmlns="" val="2185900726"/>
      </p:ext>
    </p:extLst>
  </p:cSld>
  <p:clrMapOvr>
    <a:masterClrMapping/>
  </p:clrMapOvr>
  <p:transition spd="slow" advClick="0" advTm="200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smtClean="0"/>
              <a:t>Local </a:t>
            </a:r>
            <a:r>
              <a:rPr lang="en-AU" dirty="0" smtClean="0"/>
              <a:t>scale </a:t>
            </a:r>
            <a:r>
              <a:rPr lang="en-AU" dirty="0" smtClean="0"/>
              <a:t>c</a:t>
            </a:r>
            <a:r>
              <a:rPr lang="en-AU" dirty="0" smtClean="0"/>
              <a:t>ompliance</a:t>
            </a:r>
            <a:endParaRPr lang="en-AU" dirty="0"/>
          </a:p>
        </p:txBody>
      </p:sp>
      <p:sp>
        <p:nvSpPr>
          <p:cNvPr id="3" name="Content Placeholder 2"/>
          <p:cNvSpPr>
            <a:spLocks noGrp="1"/>
          </p:cNvSpPr>
          <p:nvPr>
            <p:ph idx="1"/>
          </p:nvPr>
        </p:nvSpPr>
        <p:spPr/>
        <p:txBody>
          <a:bodyPr>
            <a:normAutofit/>
          </a:bodyPr>
          <a:lstStyle/>
          <a:p>
            <a:r>
              <a:rPr lang="en-AU" sz="2400" dirty="0" smtClean="0"/>
              <a:t>Compliance remains a challenge due to:</a:t>
            </a:r>
          </a:p>
          <a:p>
            <a:pPr>
              <a:buFont typeface="Arial" pitchFamily="34" charset="0"/>
              <a:buChar char="•"/>
            </a:pPr>
            <a:r>
              <a:rPr lang="en-AU" sz="2400" dirty="0" smtClean="0"/>
              <a:t> Lack of enforcement</a:t>
            </a:r>
          </a:p>
          <a:p>
            <a:pPr>
              <a:buFont typeface="Arial" pitchFamily="34" charset="0"/>
              <a:buChar char="•"/>
            </a:pPr>
            <a:r>
              <a:rPr lang="en-AU" sz="2400" dirty="0" smtClean="0"/>
              <a:t> Daily subsistence requirements and economic demands to meet one’s personal needs and social obligations</a:t>
            </a:r>
          </a:p>
          <a:p>
            <a:pPr>
              <a:buFont typeface="Arial" pitchFamily="34" charset="0"/>
              <a:buChar char="•"/>
            </a:pPr>
            <a:r>
              <a:rPr lang="en-AU" sz="2400" dirty="0" smtClean="0"/>
              <a:t> Ignorance e.g. Biological aspects of species</a:t>
            </a:r>
          </a:p>
          <a:p>
            <a:pPr>
              <a:buFont typeface="Arial" pitchFamily="34" charset="0"/>
              <a:buChar char="•"/>
            </a:pPr>
            <a:r>
              <a:rPr lang="en-AU" sz="2400" dirty="0" smtClean="0"/>
              <a:t> Poor understanding of the rationale behind legislations and regulations (needs awareness) </a:t>
            </a:r>
            <a:endParaRPr lang="en-AU" sz="2400" dirty="0"/>
          </a:p>
        </p:txBody>
      </p:sp>
    </p:spTree>
    <p:extLst>
      <p:ext uri="{BB962C8B-B14F-4D97-AF65-F5344CB8AC3E}">
        <p14:creationId xmlns:p14="http://schemas.microsoft.com/office/powerpoint/2010/main" xmlns="" val="2185900726"/>
      </p:ext>
    </p:extLst>
  </p:cSld>
  <p:clrMapOvr>
    <a:masterClrMapping/>
  </p:clrMapOvr>
  <p:transition spd="slow" advClick="0" advTm="200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de-DE" sz="2400" dirty="0" smtClean="0"/>
          </a:p>
          <a:p>
            <a:r>
              <a:rPr lang="de-DE" sz="2400" dirty="0" smtClean="0"/>
              <a:t>Activity 7b.5: Describe the pros and cons of formal and informal governance systems in SI.</a:t>
            </a:r>
            <a:endParaRPr lang="en-AU" sz="2400" b="1" dirty="0"/>
          </a:p>
        </p:txBody>
      </p:sp>
    </p:spTree>
    <p:extLst>
      <p:ext uri="{BB962C8B-B14F-4D97-AF65-F5344CB8AC3E}">
        <p14:creationId xmlns="" xmlns:p14="http://schemas.microsoft.com/office/powerpoint/2010/main" val="2626083537"/>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a:bodyPr>
          <a:lstStyle/>
          <a:p>
            <a:endParaRPr lang="en-US" sz="2400" dirty="0" smtClean="0"/>
          </a:p>
          <a:p>
            <a:endParaRPr lang="en-US" sz="2400" dirty="0" smtClean="0"/>
          </a:p>
          <a:p>
            <a:r>
              <a:rPr lang="en-AU" sz="2400" i="1" dirty="0" smtClean="0"/>
              <a:t>15 minute personal review: unit review, students to review main concepts of unit in the course notes, contribute any new words (new to them) to their own personal glossary in the back of their notebook (local language equivalent terms should also be recorded where possible)</a:t>
            </a:r>
            <a:endParaRPr lang="en-US" sz="2400" dirty="0"/>
          </a:p>
        </p:txBody>
      </p:sp>
    </p:spTree>
    <p:extLst>
      <p:ext uri="{BB962C8B-B14F-4D97-AF65-F5344CB8AC3E}">
        <p14:creationId xmlns:p14="http://schemas.microsoft.com/office/powerpoint/2010/main" xmlns="" val="3860164831"/>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Solomons</a:t>
            </a:r>
            <a:r>
              <a:rPr lang="en-AU" dirty="0" smtClean="0"/>
              <a:t> </a:t>
            </a:r>
            <a:r>
              <a:rPr lang="en-AU" dirty="0" smtClean="0"/>
              <a:t>governance</a:t>
            </a:r>
            <a:endParaRPr lang="en-AU" dirty="0"/>
          </a:p>
        </p:txBody>
      </p:sp>
      <p:sp>
        <p:nvSpPr>
          <p:cNvPr id="3" name="Content Placeholder 2"/>
          <p:cNvSpPr>
            <a:spLocks noGrp="1"/>
          </p:cNvSpPr>
          <p:nvPr>
            <p:ph idx="1"/>
          </p:nvPr>
        </p:nvSpPr>
        <p:spPr/>
        <p:txBody>
          <a:bodyPr>
            <a:normAutofit/>
          </a:bodyPr>
          <a:lstStyle/>
          <a:p>
            <a:endParaRPr lang="en-AU" sz="2400" dirty="0" smtClean="0"/>
          </a:p>
          <a:p>
            <a:endParaRPr lang="en-AU" sz="2400" dirty="0" smtClean="0"/>
          </a:p>
          <a:p>
            <a:r>
              <a:rPr lang="en-AU" sz="2400" dirty="0" smtClean="0"/>
              <a:t>Activity 7b.1. Ask the class to write down what governance is and give examples of what they think is good governance.</a:t>
            </a:r>
          </a:p>
          <a:p>
            <a:endParaRPr lang="en-AU" sz="2400"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Governance</a:t>
            </a:r>
            <a:endParaRPr lang="en-US" dirty="0"/>
          </a:p>
        </p:txBody>
      </p:sp>
      <p:sp>
        <p:nvSpPr>
          <p:cNvPr id="3" name="Content Placeholder 2"/>
          <p:cNvSpPr>
            <a:spLocks noGrp="1"/>
          </p:cNvSpPr>
          <p:nvPr>
            <p:ph idx="1"/>
          </p:nvPr>
        </p:nvSpPr>
        <p:spPr/>
        <p:txBody>
          <a:bodyPr>
            <a:normAutofit/>
          </a:bodyPr>
          <a:lstStyle/>
          <a:p>
            <a:pPr marL="514350" indent="-514350"/>
            <a:r>
              <a:rPr lang="en-US" sz="2400" dirty="0" smtClean="0"/>
              <a:t>There are two main types of fisheries governance in SI:</a:t>
            </a:r>
          </a:p>
          <a:p>
            <a:pPr marL="514350" indent="-514350">
              <a:buFont typeface="+mj-lt"/>
              <a:buAutoNum type="arabicPeriod"/>
            </a:pPr>
            <a:r>
              <a:rPr lang="en-US" sz="2400" dirty="0" smtClean="0"/>
              <a:t>Formal – policy and legislation</a:t>
            </a:r>
          </a:p>
          <a:p>
            <a:pPr marL="514350" indent="-514350">
              <a:buFont typeface="+mj-lt"/>
              <a:buAutoNum type="arabicPeriod"/>
            </a:pPr>
            <a:r>
              <a:rPr lang="en-US" sz="2400" dirty="0" smtClean="0"/>
              <a:t>Informal – traditional management systems</a:t>
            </a:r>
          </a:p>
          <a:p>
            <a:pPr marL="514350" indent="-514350">
              <a:buNone/>
            </a:pPr>
            <a:endParaRPr lang="en-US" sz="2400" dirty="0" smtClean="0"/>
          </a:p>
          <a:p>
            <a:pPr marL="514350" indent="-514350">
              <a:buFont typeface="+mj-lt"/>
              <a:buAutoNum type="arabicPeriod"/>
            </a:pPr>
            <a:endParaRPr lang="en-US" sz="2400" dirty="0" smtClean="0"/>
          </a:p>
          <a:p>
            <a:pPr marL="514350" indent="-514350">
              <a:buFont typeface="+mj-lt"/>
              <a:buAutoNum type="arabicPeriod"/>
            </a:pPr>
            <a:endParaRPr lang="en-US" sz="2400" dirty="0" smtClean="0"/>
          </a:p>
          <a:p>
            <a:pPr marL="514350" indent="-514350">
              <a:buFont typeface="+mj-lt"/>
              <a:buAutoNum type="arabicPeriod"/>
            </a:pPr>
            <a:endParaRPr lang="en-US" sz="2400" dirty="0" smtClean="0"/>
          </a:p>
          <a:p>
            <a:pPr marL="514350" indent="-514350">
              <a:buAutoNum type="arabicPeriod"/>
            </a:pPr>
            <a:endParaRPr lang="en-US" sz="2400" dirty="0" smtClean="0"/>
          </a:p>
          <a:p>
            <a:pPr marL="514350" indent="-514350">
              <a:buAutoNum type="arabicPeriod"/>
            </a:pPr>
            <a:endParaRPr lang="en-US" sz="2400" dirty="0"/>
          </a:p>
        </p:txBody>
      </p:sp>
    </p:spTree>
  </p:cSld>
  <p:clrMapOvr>
    <a:masterClrMapping/>
  </p:clrMapOvr>
  <p:transition spd="slow" advClick="0" advTm="200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4251" y="624342"/>
            <a:ext cx="4676503" cy="937172"/>
          </a:xfrm>
        </p:spPr>
        <p:txBody>
          <a:bodyPr/>
          <a:lstStyle/>
          <a:p>
            <a:pPr algn="r"/>
            <a:r>
              <a:rPr lang="en-AU" sz="2400" dirty="0" smtClean="0"/>
              <a:t>Traditional Management Systems</a:t>
            </a:r>
            <a:endParaRPr lang="en-AU" sz="2400" dirty="0"/>
          </a:p>
        </p:txBody>
      </p:sp>
      <p:sp>
        <p:nvSpPr>
          <p:cNvPr id="3" name="Content Placeholder 2"/>
          <p:cNvSpPr>
            <a:spLocks noGrp="1"/>
          </p:cNvSpPr>
          <p:nvPr>
            <p:ph idx="1"/>
          </p:nvPr>
        </p:nvSpPr>
        <p:spPr>
          <a:xfrm>
            <a:off x="168812" y="1561514"/>
            <a:ext cx="8750105" cy="4740812"/>
          </a:xfrm>
        </p:spPr>
        <p:txBody>
          <a:bodyPr>
            <a:normAutofit/>
          </a:bodyPr>
          <a:lstStyle/>
          <a:p>
            <a:r>
              <a:rPr lang="en-AU" sz="2400" dirty="0" smtClean="0"/>
              <a:t>There are two main mechanisms of traditional management in SI:</a:t>
            </a:r>
          </a:p>
          <a:p>
            <a:pPr marL="457200" indent="-457200">
              <a:buFont typeface="+mj-lt"/>
              <a:buAutoNum type="arabicPeriod"/>
            </a:pPr>
            <a:r>
              <a:rPr lang="en-AU" sz="2400" dirty="0" smtClean="0"/>
              <a:t>Customary Marine Tenure (CMT)</a:t>
            </a:r>
          </a:p>
          <a:p>
            <a:pPr marL="457200" indent="-457200">
              <a:buFont typeface="+mj-lt"/>
              <a:buAutoNum type="arabicPeriod"/>
            </a:pPr>
            <a:r>
              <a:rPr lang="en-AU" sz="2400" dirty="0" smtClean="0"/>
              <a:t>Traditional Ecological Knowledge (TEK)</a:t>
            </a:r>
          </a:p>
          <a:p>
            <a:pPr marL="457200" indent="-457200"/>
            <a:endParaRPr lang="en-AU" sz="2400" dirty="0" smtClean="0"/>
          </a:p>
          <a:p>
            <a:pPr marL="457200" indent="-457200"/>
            <a:r>
              <a:rPr lang="en-AU" sz="2400" b="1" u="sng" dirty="0" smtClean="0"/>
              <a:t>Traditional Ecological Knowledge  (TEK)</a:t>
            </a:r>
          </a:p>
          <a:p>
            <a:pPr>
              <a:buFont typeface="Arial" pitchFamily="34" charset="0"/>
              <a:buChar char="•"/>
            </a:pPr>
            <a:r>
              <a:rPr lang="de-DE" sz="2400" dirty="0" smtClean="0"/>
              <a:t> Often argued that it TEK is usually aimed at maximising fisheries production and could potentially contribute to resource depletion.</a:t>
            </a:r>
          </a:p>
          <a:p>
            <a:pPr lvl="1">
              <a:buFont typeface="Arial" pitchFamily="34" charset="0"/>
              <a:buChar char="•"/>
            </a:pPr>
            <a:r>
              <a:rPr lang="de-DE" sz="2400" dirty="0" smtClean="0"/>
              <a:t>Eg. Using knowledge of spawning times and places to target a species when they are easily caught and most vulnerable.</a:t>
            </a:r>
          </a:p>
          <a:p>
            <a:pPr>
              <a:buFont typeface="Arial" pitchFamily="34" charset="0"/>
              <a:buChar char="•"/>
            </a:pPr>
            <a:r>
              <a:rPr lang="de-DE" sz="2400" dirty="0" smtClean="0"/>
              <a:t> However, TEK has a role to play when appropriately used in conjunction with conventional scientific data </a:t>
            </a:r>
            <a:r>
              <a:rPr lang="de-DE" sz="2000" dirty="0" smtClean="0"/>
              <a:t>(see Sulu et al 2012, p17)</a:t>
            </a:r>
            <a:endParaRPr lang="en-AU" sz="2400" dirty="0" smtClean="0"/>
          </a:p>
        </p:txBody>
      </p:sp>
    </p:spTree>
    <p:extLst>
      <p:ext uri="{BB962C8B-B14F-4D97-AF65-F5344CB8AC3E}">
        <p14:creationId xmlns:p14="http://schemas.microsoft.com/office/powerpoint/2010/main" xmlns="" val="3036055409"/>
      </p:ext>
    </p:extLst>
  </p:cSld>
  <p:clrMapOvr>
    <a:masterClrMapping/>
  </p:clrMapOvr>
  <p:transition spd="slow" advClick="0" advTm="200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800" dirty="0" smtClean="0"/>
              <a:t>Customary Marine Tenure</a:t>
            </a:r>
            <a:endParaRPr lang="en-AU" sz="2800" dirty="0"/>
          </a:p>
        </p:txBody>
      </p:sp>
      <p:sp>
        <p:nvSpPr>
          <p:cNvPr id="3" name="Content Placeholder 2"/>
          <p:cNvSpPr>
            <a:spLocks noGrp="1"/>
          </p:cNvSpPr>
          <p:nvPr>
            <p:ph idx="1"/>
          </p:nvPr>
        </p:nvSpPr>
        <p:spPr>
          <a:xfrm>
            <a:off x="168812" y="1561514"/>
            <a:ext cx="8750105" cy="4740812"/>
          </a:xfrm>
        </p:spPr>
        <p:txBody>
          <a:bodyPr>
            <a:normAutofit/>
          </a:bodyPr>
          <a:lstStyle/>
          <a:p>
            <a:pPr marL="457200" indent="-457200"/>
            <a:r>
              <a:rPr lang="en-AU" sz="2400" b="1" u="sng" dirty="0" smtClean="0"/>
              <a:t>Customary Marine Tenure (CMT)</a:t>
            </a:r>
          </a:p>
          <a:p>
            <a:pPr>
              <a:buFont typeface="Arial" pitchFamily="34" charset="0"/>
              <a:buChar char="•"/>
            </a:pPr>
            <a:r>
              <a:rPr lang="de-DE" sz="2400" dirty="0" smtClean="0"/>
              <a:t> </a:t>
            </a:r>
            <a:r>
              <a:rPr lang="de-DE" sz="2400" dirty="0" smtClean="0"/>
              <a:t>more than 90% of inshore coastal areas, islands and islets are owned under the CMT (traditional property ownership) system</a:t>
            </a:r>
          </a:p>
          <a:p>
            <a:pPr>
              <a:buFont typeface="Arial" pitchFamily="34" charset="0"/>
              <a:buChar char="•"/>
            </a:pPr>
            <a:r>
              <a:rPr lang="de-DE" sz="2400" dirty="0" smtClean="0"/>
              <a:t> particular groups of people (e.g. family units, clans or tribes) have informal or formal rights to coastal areas and their historical rights to access and use marine resources are, in principle, exclusionary, transferable, and enforceable either on a conditional or permanent basis.</a:t>
            </a:r>
          </a:p>
          <a:p>
            <a:pPr>
              <a:buFont typeface="Arial" pitchFamily="34" charset="0"/>
              <a:buChar char="•"/>
            </a:pPr>
            <a:r>
              <a:rPr lang="de-DE" sz="2400" dirty="0" smtClean="0"/>
              <a:t> </a:t>
            </a:r>
            <a:r>
              <a:rPr lang="en-AU" sz="2400" dirty="0" smtClean="0"/>
              <a:t>recognised by SI National Constitution 1978</a:t>
            </a:r>
            <a:endParaRPr lang="de-DE" sz="2400" dirty="0" smtClean="0"/>
          </a:p>
          <a:p>
            <a:pPr>
              <a:buFont typeface="Arial" pitchFamily="34" charset="0"/>
              <a:buChar char="•"/>
            </a:pPr>
            <a:endParaRPr lang="en-AU" sz="2400" dirty="0" smtClean="0"/>
          </a:p>
        </p:txBody>
      </p:sp>
    </p:spTree>
    <p:extLst>
      <p:ext uri="{BB962C8B-B14F-4D97-AF65-F5344CB8AC3E}">
        <p14:creationId xmlns:p14="http://schemas.microsoft.com/office/powerpoint/2010/main" xmlns="" val="3036055409"/>
      </p:ext>
    </p:extLst>
  </p:cSld>
  <p:clrMapOvr>
    <a:masterClrMapping/>
  </p:clrMapOvr>
  <p:transition spd="slow" advClick="0" advTm="200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800" dirty="0" smtClean="0"/>
              <a:t>Customary Marine </a:t>
            </a:r>
            <a:r>
              <a:rPr lang="en-AU" sz="2800" dirty="0" smtClean="0"/>
              <a:t>Tenure</a:t>
            </a:r>
            <a:endParaRPr lang="en-AU" sz="2800" dirty="0"/>
          </a:p>
        </p:txBody>
      </p:sp>
      <p:sp>
        <p:nvSpPr>
          <p:cNvPr id="3" name="Content Placeholder 2"/>
          <p:cNvSpPr>
            <a:spLocks noGrp="1"/>
          </p:cNvSpPr>
          <p:nvPr>
            <p:ph idx="1"/>
          </p:nvPr>
        </p:nvSpPr>
        <p:spPr>
          <a:xfrm>
            <a:off x="168812" y="1561514"/>
            <a:ext cx="8750105" cy="4740812"/>
          </a:xfrm>
        </p:spPr>
        <p:txBody>
          <a:bodyPr>
            <a:normAutofit/>
          </a:bodyPr>
          <a:lstStyle/>
          <a:p>
            <a:pPr marL="457200" indent="-457200"/>
            <a:r>
              <a:rPr lang="en-AU" sz="2400" b="1" u="sng" dirty="0" smtClean="0"/>
              <a:t>Customary Marine Tenure (CMT)</a:t>
            </a:r>
          </a:p>
          <a:p>
            <a:r>
              <a:rPr lang="de-DE" sz="2400" dirty="0" smtClean="0"/>
              <a:t>Over the last 30 years modernisation and socioeconomic changes have contributed to the ineffectiveness of CMT: </a:t>
            </a:r>
          </a:p>
          <a:p>
            <a:pPr lvl="0">
              <a:buFont typeface="Arial" pitchFamily="34" charset="0"/>
              <a:buChar char="•"/>
            </a:pPr>
            <a:r>
              <a:rPr lang="en-AU" sz="2400" dirty="0" smtClean="0"/>
              <a:t> declining respect for traditional leadership and authority</a:t>
            </a:r>
          </a:p>
          <a:p>
            <a:pPr lvl="0">
              <a:buFont typeface="Arial" pitchFamily="34" charset="0"/>
              <a:buChar char="•"/>
            </a:pPr>
            <a:r>
              <a:rPr lang="en-AU" sz="2400" dirty="0" smtClean="0"/>
              <a:t> the influence of markets and the commoditisation of resources </a:t>
            </a:r>
          </a:p>
          <a:p>
            <a:pPr lvl="0">
              <a:buFont typeface="Arial" pitchFamily="34" charset="0"/>
              <a:buChar char="•"/>
            </a:pPr>
            <a:r>
              <a:rPr lang="en-AU" sz="2400" dirty="0" smtClean="0"/>
              <a:t> changing consumption</a:t>
            </a:r>
          </a:p>
          <a:p>
            <a:pPr lvl="0">
              <a:buFont typeface="Arial" pitchFamily="34" charset="0"/>
              <a:buChar char="•"/>
            </a:pPr>
            <a:r>
              <a:rPr lang="en-AU" sz="2400" dirty="0" smtClean="0"/>
              <a:t> demographic patterns</a:t>
            </a:r>
          </a:p>
          <a:p>
            <a:pPr lvl="0">
              <a:buFont typeface="Arial" pitchFamily="34" charset="0"/>
              <a:buChar char="•"/>
            </a:pPr>
            <a:r>
              <a:rPr lang="en-AU" sz="2400" dirty="0" smtClean="0"/>
              <a:t> adoption of new religion</a:t>
            </a:r>
          </a:p>
          <a:p>
            <a:pPr lvl="0">
              <a:buFont typeface="Arial" pitchFamily="34" charset="0"/>
              <a:buChar char="•"/>
            </a:pPr>
            <a:r>
              <a:rPr lang="en-AU" sz="2400" dirty="0" smtClean="0"/>
              <a:t> the demise of traditional belief systems</a:t>
            </a:r>
          </a:p>
          <a:p>
            <a:pPr lvl="0">
              <a:buFont typeface="Arial" pitchFamily="34" charset="0"/>
              <a:buChar char="•"/>
            </a:pPr>
            <a:r>
              <a:rPr lang="en-AU" sz="2400" dirty="0" smtClean="0"/>
              <a:t> the uptake of modern gears which are more efficient </a:t>
            </a:r>
          </a:p>
          <a:p>
            <a:endParaRPr lang="en-AU" sz="2400" dirty="0" smtClean="0"/>
          </a:p>
        </p:txBody>
      </p:sp>
    </p:spTree>
    <p:extLst>
      <p:ext uri="{BB962C8B-B14F-4D97-AF65-F5344CB8AC3E}">
        <p14:creationId xmlns:p14="http://schemas.microsoft.com/office/powerpoint/2010/main" xmlns="" val="3036055409"/>
      </p:ext>
    </p:extLst>
  </p:cSld>
  <p:clrMapOvr>
    <a:masterClrMapping/>
  </p:clrMapOvr>
  <p:transition spd="slow" advClick="0" advTm="200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800" dirty="0" smtClean="0"/>
              <a:t>Customary Marine Tenure </a:t>
            </a:r>
            <a:endParaRPr lang="en-AU" sz="2800" dirty="0"/>
          </a:p>
        </p:txBody>
      </p:sp>
      <p:sp>
        <p:nvSpPr>
          <p:cNvPr id="3" name="Content Placeholder 2"/>
          <p:cNvSpPr>
            <a:spLocks noGrp="1"/>
          </p:cNvSpPr>
          <p:nvPr>
            <p:ph idx="1"/>
          </p:nvPr>
        </p:nvSpPr>
        <p:spPr/>
        <p:txBody>
          <a:bodyPr>
            <a:normAutofit lnSpcReduction="10000"/>
          </a:bodyPr>
          <a:lstStyle/>
          <a:p>
            <a:r>
              <a:rPr lang="en-AU" sz="2400" dirty="0" smtClean="0"/>
              <a:t>As  a result CMT has been unable to control declines in some species. </a:t>
            </a:r>
            <a:r>
              <a:rPr lang="en-AU" sz="2400" dirty="0" err="1" smtClean="0"/>
              <a:t>Eg</a:t>
            </a:r>
            <a:r>
              <a:rPr lang="en-AU" sz="2400" dirty="0" smtClean="0"/>
              <a:t>.:</a:t>
            </a:r>
          </a:p>
          <a:p>
            <a:pPr>
              <a:buFont typeface="Arial" pitchFamily="34" charset="0"/>
              <a:buChar char="•"/>
            </a:pPr>
            <a:r>
              <a:rPr lang="en-AU" sz="2400" dirty="0" smtClean="0"/>
              <a:t> Trochus and green snail for buttons and jewellery</a:t>
            </a:r>
          </a:p>
          <a:p>
            <a:pPr>
              <a:buFont typeface="Arial" pitchFamily="34" charset="0"/>
              <a:buChar char="•"/>
            </a:pPr>
            <a:r>
              <a:rPr lang="en-AU" sz="2400" dirty="0" smtClean="0"/>
              <a:t> </a:t>
            </a:r>
            <a:r>
              <a:rPr lang="en-AU" sz="2400" i="1" dirty="0" smtClean="0"/>
              <a:t>Holothuria</a:t>
            </a:r>
            <a:r>
              <a:rPr lang="en-AU" sz="2400" dirty="0" smtClean="0"/>
              <a:t> species for the beche de mer trade</a:t>
            </a:r>
          </a:p>
          <a:p>
            <a:pPr>
              <a:buFont typeface="Arial" pitchFamily="34" charset="0"/>
              <a:buChar char="•"/>
            </a:pPr>
            <a:r>
              <a:rPr lang="en-AU" sz="2400" dirty="0" smtClean="0"/>
              <a:t> </a:t>
            </a:r>
            <a:r>
              <a:rPr lang="en-AU" sz="2400" i="1" dirty="0" err="1" smtClean="0"/>
              <a:t>Tridacna</a:t>
            </a:r>
            <a:r>
              <a:rPr lang="en-AU" sz="2400" dirty="0" smtClean="0"/>
              <a:t> species for adductor muscle</a:t>
            </a:r>
          </a:p>
          <a:p>
            <a:pPr>
              <a:spcAft>
                <a:spcPts val="1200"/>
              </a:spcAft>
            </a:pPr>
            <a:r>
              <a:rPr lang="en-AU" sz="2400" dirty="0" smtClean="0"/>
              <a:t>Each of these examples are high value species where strong financial incentives have over-ridden CMT.</a:t>
            </a:r>
          </a:p>
          <a:p>
            <a:pPr>
              <a:spcBef>
                <a:spcPts val="1200"/>
              </a:spcBef>
            </a:pPr>
            <a:r>
              <a:rPr lang="de-DE" sz="2400" dirty="0" smtClean="0"/>
              <a:t>CMT systems continue to thrive as dynamic socio-political links between local human populations and marine environments and they remain a key dimension in any initiative in coastal resource development in Solomon Islands</a:t>
            </a:r>
            <a:endParaRPr lang="en-AU" sz="2400" dirty="0"/>
          </a:p>
        </p:txBody>
      </p:sp>
    </p:spTree>
    <p:extLst>
      <p:ext uri="{BB962C8B-B14F-4D97-AF65-F5344CB8AC3E}">
        <p14:creationId xmlns:p14="http://schemas.microsoft.com/office/powerpoint/2010/main" xmlns="" val="160958845"/>
      </p:ext>
    </p:extLst>
  </p:cSld>
  <p:clrMapOvr>
    <a:masterClrMapping/>
  </p:clrMapOvr>
  <p:transition spd="slow" advClick="0" advTm="200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800" dirty="0" smtClean="0"/>
              <a:t>Customary Marine Tenure </a:t>
            </a:r>
            <a:endParaRPr lang="en-AU" sz="2800" dirty="0"/>
          </a:p>
        </p:txBody>
      </p:sp>
      <p:sp>
        <p:nvSpPr>
          <p:cNvPr id="3" name="Content Placeholder 2"/>
          <p:cNvSpPr>
            <a:spLocks noGrp="1"/>
          </p:cNvSpPr>
          <p:nvPr>
            <p:ph idx="1"/>
          </p:nvPr>
        </p:nvSpPr>
        <p:spPr/>
        <p:txBody>
          <a:bodyPr>
            <a:normAutofit/>
          </a:bodyPr>
          <a:lstStyle/>
          <a:p>
            <a:pPr>
              <a:spcBef>
                <a:spcPts val="1200"/>
              </a:spcBef>
            </a:pPr>
            <a:r>
              <a:rPr lang="de-DE" sz="2400" dirty="0" smtClean="0"/>
              <a:t>CMT systems remain a key dimension in any initiative in coastal resource development in Solomon Islands.</a:t>
            </a:r>
          </a:p>
          <a:p>
            <a:pPr>
              <a:spcBef>
                <a:spcPts val="1200"/>
              </a:spcBef>
              <a:buFont typeface="Arial" pitchFamily="34" charset="0"/>
              <a:buChar char="•"/>
            </a:pPr>
            <a:r>
              <a:rPr lang="de-DE" sz="2400" dirty="0" smtClean="0"/>
              <a:t> Need effective integration of CMT with modern formal governance systems.</a:t>
            </a:r>
          </a:p>
          <a:p>
            <a:pPr>
              <a:spcBef>
                <a:spcPts val="1200"/>
              </a:spcBef>
              <a:buFont typeface="Arial" pitchFamily="34" charset="0"/>
              <a:buChar char="•"/>
            </a:pPr>
            <a:r>
              <a:rPr lang="de-DE" sz="2000" dirty="0" smtClean="0"/>
              <a:t>Eg. the Western Province Natural Resource Management Ordinance and the legal instruments associated with the establishment of the Arnavon Community Marine Conservation Area (ACMCA) allows the establishment of community by-laws for the purpose of resource management, and such by-laws are enforceable by the magistrates court.</a:t>
            </a:r>
          </a:p>
          <a:p>
            <a:pPr>
              <a:spcBef>
                <a:spcPts val="1200"/>
              </a:spcBef>
              <a:buFont typeface="Arial" pitchFamily="34" charset="0"/>
              <a:buChar char="•"/>
            </a:pPr>
            <a:r>
              <a:rPr lang="de-DE" sz="2400" dirty="0" smtClean="0"/>
              <a:t> Major challenge is the cash economy inventive reducing compliance.  Alternative income generation can mitigate this.</a:t>
            </a:r>
            <a:endParaRPr lang="en-AU" sz="2400" dirty="0"/>
          </a:p>
        </p:txBody>
      </p:sp>
    </p:spTree>
    <p:extLst>
      <p:ext uri="{BB962C8B-B14F-4D97-AF65-F5344CB8AC3E}">
        <p14:creationId xmlns:p14="http://schemas.microsoft.com/office/powerpoint/2010/main" xmlns="" val="160958845"/>
      </p:ext>
    </p:extLst>
  </p:cSld>
  <p:clrMapOvr>
    <a:masterClrMapping/>
  </p:clrMapOvr>
  <p:transition spd="slow" advClick="0" advTm="2000">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Informal governance</a:t>
            </a:r>
            <a:endParaRPr lang="en-AU" dirty="0"/>
          </a:p>
        </p:txBody>
      </p:sp>
      <p:sp>
        <p:nvSpPr>
          <p:cNvPr id="3" name="Content Placeholder 2"/>
          <p:cNvSpPr>
            <a:spLocks noGrp="1"/>
          </p:cNvSpPr>
          <p:nvPr>
            <p:ph idx="1"/>
          </p:nvPr>
        </p:nvSpPr>
        <p:spPr>
          <a:xfrm>
            <a:off x="267287" y="1575582"/>
            <a:ext cx="8637562" cy="4550581"/>
          </a:xfrm>
        </p:spPr>
        <p:txBody>
          <a:bodyPr>
            <a:normAutofit fontScale="92500"/>
          </a:bodyPr>
          <a:lstStyle/>
          <a:p>
            <a:r>
              <a:rPr lang="en-AU" sz="2400" u="sng" dirty="0" smtClean="0"/>
              <a:t>Characteristics of informal governance:</a:t>
            </a:r>
          </a:p>
          <a:p>
            <a:pPr lvl="0">
              <a:buFont typeface="Arial" pitchFamily="34" charset="0"/>
              <a:buChar char="•"/>
            </a:pPr>
            <a:r>
              <a:rPr lang="en-AU" sz="2400" dirty="0" smtClean="0"/>
              <a:t> Specifics on governance are not written.</a:t>
            </a:r>
          </a:p>
          <a:p>
            <a:pPr lvl="0">
              <a:buFont typeface="Arial" pitchFamily="34" charset="0"/>
              <a:buChar char="•"/>
            </a:pPr>
            <a:r>
              <a:rPr lang="en-AU" sz="2400" dirty="0" smtClean="0"/>
              <a:t> Governance is based on custom passed through generations.</a:t>
            </a:r>
          </a:p>
          <a:p>
            <a:pPr lvl="0">
              <a:buFont typeface="Arial" pitchFamily="34" charset="0"/>
              <a:buChar char="•"/>
            </a:pPr>
            <a:r>
              <a:rPr lang="en-AU" sz="2400" dirty="0" smtClean="0"/>
              <a:t> Governance is always evolving.</a:t>
            </a:r>
          </a:p>
          <a:p>
            <a:pPr lvl="0">
              <a:buFont typeface="Arial" pitchFamily="34" charset="0"/>
              <a:buChar char="•"/>
            </a:pPr>
            <a:r>
              <a:rPr lang="en-AU" sz="2400" dirty="0" smtClean="0"/>
              <a:t> Management and rules are normally not written.</a:t>
            </a:r>
          </a:p>
          <a:p>
            <a:pPr lvl="0">
              <a:buFont typeface="Arial" pitchFamily="34" charset="0"/>
              <a:buChar char="•"/>
            </a:pPr>
            <a:r>
              <a:rPr lang="en-AU" sz="2400" dirty="0" smtClean="0"/>
              <a:t> Decisions are often made by a single person such as the chief of a clan.</a:t>
            </a:r>
          </a:p>
          <a:p>
            <a:pPr lvl="0">
              <a:buFont typeface="Arial" pitchFamily="34" charset="0"/>
              <a:buChar char="•"/>
            </a:pPr>
            <a:r>
              <a:rPr lang="en-AU" sz="2400" dirty="0" smtClean="0"/>
              <a:t> Enforcement of rules normally enforced by the clan or family rather than fisheries officers.</a:t>
            </a:r>
          </a:p>
          <a:p>
            <a:pPr lvl="0">
              <a:buFont typeface="Arial" pitchFamily="34" charset="0"/>
              <a:buChar char="•"/>
            </a:pPr>
            <a:r>
              <a:rPr lang="en-AU" sz="2400" dirty="0" smtClean="0"/>
              <a:t> Penalties imposed for breach of rules is according to custom and often the burden of the penalty is shared with the whole clan. E.g. Making a feast or cooking a pig.</a:t>
            </a:r>
            <a:endParaRPr lang="en-AU" sz="2400" dirty="0"/>
          </a:p>
        </p:txBody>
      </p:sp>
    </p:spTree>
  </p:cSld>
  <p:clrMapOvr>
    <a:masterClrMapping/>
  </p:clrMapOvr>
  <p:transition spd="slow">
    <p:fade/>
  </p:transition>
</p:sld>
</file>

<file path=ppt/theme/theme1.xml><?xml version="1.0" encoding="utf-8"?>
<a:theme xmlns:a="http://schemas.openxmlformats.org/drawingml/2006/main" name="20120903 EAFM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20120903 EAFM template.potx</Template>
  <TotalTime>382</TotalTime>
  <Words>1141</Words>
  <Application>Microsoft Office PowerPoint</Application>
  <PresentationFormat>On-screen Show (4:3)</PresentationFormat>
  <Paragraphs>126</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20120903 EAFM template</vt:lpstr>
      <vt:lpstr>UNIT 7b:</vt:lpstr>
      <vt:lpstr>Solomons governance</vt:lpstr>
      <vt:lpstr>Governance</vt:lpstr>
      <vt:lpstr>Traditional Management Systems</vt:lpstr>
      <vt:lpstr>Customary Marine Tenure</vt:lpstr>
      <vt:lpstr>Customary Marine Tenure</vt:lpstr>
      <vt:lpstr>Customary Marine Tenure </vt:lpstr>
      <vt:lpstr>Customary Marine Tenure </vt:lpstr>
      <vt:lpstr>Informal governance</vt:lpstr>
      <vt:lpstr>Formal governance</vt:lpstr>
      <vt:lpstr>Formal governance</vt:lpstr>
      <vt:lpstr>Formal governance</vt:lpstr>
      <vt:lpstr>Activity</vt:lpstr>
      <vt:lpstr>Local scale compliance</vt:lpstr>
      <vt:lpstr>Local scale compliance</vt:lpstr>
      <vt:lpstr>Slide 16</vt:lpstr>
      <vt:lpstr>Review</vt:lpstr>
    </vt:vector>
  </TitlesOfParts>
  <Company>cartergraphicdesign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Sabine Carter</dc:creator>
  <cp:lastModifiedBy>Leanne Fernandes</cp:lastModifiedBy>
  <cp:revision>40</cp:revision>
  <dcterms:created xsi:type="dcterms:W3CDTF">2012-08-27T02:37:52Z</dcterms:created>
  <dcterms:modified xsi:type="dcterms:W3CDTF">2013-05-22T04:05:25Z</dcterms:modified>
</cp:coreProperties>
</file>